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5" r:id="rId2"/>
    <p:sldId id="257" r:id="rId3"/>
    <p:sldId id="262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9A30B9-3C8C-426A-AD89-1D3CBBF0167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609FF9-C7C3-4317-9DB0-8441000DB89D}">
      <dgm:prSet phldrT="[Text]"/>
      <dgm:spPr/>
      <dgm:t>
        <a:bodyPr/>
        <a:lstStyle/>
        <a:p>
          <a:r>
            <a:rPr lang="en-GB" dirty="0" smtClean="0"/>
            <a:t>Prices of major inputs</a:t>
          </a:r>
          <a:endParaRPr lang="en-GB" dirty="0"/>
        </a:p>
      </dgm:t>
    </dgm:pt>
    <dgm:pt modelId="{DBE67DEC-FC52-453D-B45E-E81196CA37C0}" type="parTrans" cxnId="{741A74D8-FB92-40AA-914F-82F60E0D513E}">
      <dgm:prSet/>
      <dgm:spPr/>
      <dgm:t>
        <a:bodyPr/>
        <a:lstStyle/>
        <a:p>
          <a:endParaRPr lang="en-GB"/>
        </a:p>
      </dgm:t>
    </dgm:pt>
    <dgm:pt modelId="{DCB6C9AB-E1E7-49E7-9CD8-73C37857279C}" type="sibTrans" cxnId="{741A74D8-FB92-40AA-914F-82F60E0D513E}">
      <dgm:prSet/>
      <dgm:spPr/>
      <dgm:t>
        <a:bodyPr/>
        <a:lstStyle/>
        <a:p>
          <a:endParaRPr lang="en-GB"/>
        </a:p>
      </dgm:t>
    </dgm:pt>
    <dgm:pt modelId="{3D4D5D6F-484B-4022-9869-DAE453DDFFE0}">
      <dgm:prSet/>
      <dgm:spPr/>
      <dgm:t>
        <a:bodyPr/>
        <a:lstStyle/>
        <a:p>
          <a:r>
            <a:rPr lang="en-GB" smtClean="0"/>
            <a:t>Ability to pass on price increases</a:t>
          </a:r>
          <a:endParaRPr lang="en-GB"/>
        </a:p>
      </dgm:t>
    </dgm:pt>
    <dgm:pt modelId="{648E50F7-52C5-44E8-9D9D-85C78991D335}" type="parTrans" cxnId="{1EDBF4D8-A25C-4D78-96A5-FA2D3A7F2B9B}">
      <dgm:prSet/>
      <dgm:spPr/>
      <dgm:t>
        <a:bodyPr/>
        <a:lstStyle/>
        <a:p>
          <a:endParaRPr lang="en-GB"/>
        </a:p>
      </dgm:t>
    </dgm:pt>
    <dgm:pt modelId="{A215B74C-98A8-4F31-B9E4-A0599EE8F421}" type="sibTrans" cxnId="{1EDBF4D8-A25C-4D78-96A5-FA2D3A7F2B9B}">
      <dgm:prSet/>
      <dgm:spPr/>
      <dgm:t>
        <a:bodyPr/>
        <a:lstStyle/>
        <a:p>
          <a:endParaRPr lang="en-GB"/>
        </a:p>
      </dgm:t>
    </dgm:pt>
    <dgm:pt modelId="{FCA31B33-9702-483D-BF64-72A7F3F91FFE}">
      <dgm:prSet/>
      <dgm:spPr/>
      <dgm:t>
        <a:bodyPr/>
        <a:lstStyle/>
        <a:p>
          <a:r>
            <a:rPr lang="en-GB" dirty="0" smtClean="0"/>
            <a:t>Availability of key technologies or other resources</a:t>
          </a:r>
          <a:endParaRPr lang="en-GB" dirty="0"/>
        </a:p>
      </dgm:t>
    </dgm:pt>
    <dgm:pt modelId="{1A5E89C9-C033-4C0D-9369-B9771EA8E6AA}" type="parTrans" cxnId="{C8B09E0F-16DF-4986-AB4C-C3A3930B5C1A}">
      <dgm:prSet/>
      <dgm:spPr/>
      <dgm:t>
        <a:bodyPr/>
        <a:lstStyle/>
        <a:p>
          <a:endParaRPr lang="en-GB"/>
        </a:p>
      </dgm:t>
    </dgm:pt>
    <dgm:pt modelId="{7729E0AE-425A-4F26-9236-BC4B4271A67C}" type="sibTrans" cxnId="{C8B09E0F-16DF-4986-AB4C-C3A3930B5C1A}">
      <dgm:prSet/>
      <dgm:spPr/>
      <dgm:t>
        <a:bodyPr/>
        <a:lstStyle/>
        <a:p>
          <a:endParaRPr lang="en-GB"/>
        </a:p>
      </dgm:t>
    </dgm:pt>
    <dgm:pt modelId="{12A16A6C-FE12-4997-B16B-E6EE30207AD2}">
      <dgm:prSet/>
      <dgm:spPr/>
      <dgm:t>
        <a:bodyPr/>
        <a:lstStyle/>
        <a:p>
          <a:r>
            <a:rPr lang="en-GB" dirty="0" smtClean="0"/>
            <a:t>Threat of forward or backward integration</a:t>
          </a:r>
          <a:endParaRPr lang="en-GB" dirty="0"/>
        </a:p>
      </dgm:t>
    </dgm:pt>
    <dgm:pt modelId="{E10D8997-8ECA-4CFF-89D5-6E3A757E4C9E}" type="parTrans" cxnId="{91ACF67F-9B6C-4C22-B905-7025E4FD2DC1}">
      <dgm:prSet/>
      <dgm:spPr/>
      <dgm:t>
        <a:bodyPr/>
        <a:lstStyle/>
        <a:p>
          <a:endParaRPr lang="en-GB"/>
        </a:p>
      </dgm:t>
    </dgm:pt>
    <dgm:pt modelId="{5154291C-571F-49C9-9E1D-EEB46507D8FC}" type="sibTrans" cxnId="{91ACF67F-9B6C-4C22-B905-7025E4FD2DC1}">
      <dgm:prSet/>
      <dgm:spPr/>
      <dgm:t>
        <a:bodyPr/>
        <a:lstStyle/>
        <a:p>
          <a:endParaRPr lang="en-GB"/>
        </a:p>
      </dgm:t>
    </dgm:pt>
    <dgm:pt modelId="{015C08D0-710C-4823-8BED-AEBC5A2FE3B9}">
      <dgm:prSet/>
      <dgm:spPr/>
      <dgm:t>
        <a:bodyPr/>
        <a:lstStyle/>
        <a:p>
          <a:r>
            <a:rPr lang="en-GB" dirty="0" smtClean="0"/>
            <a:t>Industry capacity utilization</a:t>
          </a:r>
          <a:endParaRPr lang="en-GB" dirty="0"/>
        </a:p>
      </dgm:t>
    </dgm:pt>
    <dgm:pt modelId="{7900984E-CFDB-4A0F-9EEA-F338C0B9FBA2}" type="parTrans" cxnId="{85005C84-89F5-4E2A-BA5A-007AB1D9B7AC}">
      <dgm:prSet/>
      <dgm:spPr/>
      <dgm:t>
        <a:bodyPr/>
        <a:lstStyle/>
        <a:p>
          <a:endParaRPr lang="en-GB"/>
        </a:p>
      </dgm:t>
    </dgm:pt>
    <dgm:pt modelId="{22A95FF5-A3A0-4546-8D88-D5DA5E105157}" type="sibTrans" cxnId="{85005C84-89F5-4E2A-BA5A-007AB1D9B7AC}">
      <dgm:prSet/>
      <dgm:spPr/>
      <dgm:t>
        <a:bodyPr/>
        <a:lstStyle/>
        <a:p>
          <a:endParaRPr lang="en-GB"/>
        </a:p>
      </dgm:t>
    </dgm:pt>
    <dgm:pt modelId="{C2A046AF-63DC-4FE4-B25D-B80E7FA563B8}">
      <dgm:prSet/>
      <dgm:spPr/>
      <dgm:t>
        <a:bodyPr/>
        <a:lstStyle/>
        <a:p>
          <a:r>
            <a:rPr lang="en-GB" smtClean="0"/>
            <a:t>Supplier concentration</a:t>
          </a:r>
          <a:endParaRPr lang="en-GB"/>
        </a:p>
      </dgm:t>
    </dgm:pt>
    <dgm:pt modelId="{2519AB4C-06C9-4E94-B696-9994AE863699}" type="parTrans" cxnId="{7080A87F-DF8A-44CC-8707-1D65E9C5105F}">
      <dgm:prSet/>
      <dgm:spPr/>
      <dgm:t>
        <a:bodyPr/>
        <a:lstStyle/>
        <a:p>
          <a:endParaRPr lang="en-GB"/>
        </a:p>
      </dgm:t>
    </dgm:pt>
    <dgm:pt modelId="{01DC30CA-31EB-4FED-8978-83ED244A14CF}" type="sibTrans" cxnId="{7080A87F-DF8A-44CC-8707-1D65E9C5105F}">
      <dgm:prSet/>
      <dgm:spPr/>
      <dgm:t>
        <a:bodyPr/>
        <a:lstStyle/>
        <a:p>
          <a:endParaRPr lang="en-GB"/>
        </a:p>
      </dgm:t>
    </dgm:pt>
    <dgm:pt modelId="{C90C6F37-D46A-407B-8355-FC6401141AA1}">
      <dgm:prSet/>
      <dgm:spPr/>
      <dgm:t>
        <a:bodyPr/>
        <a:lstStyle/>
        <a:p>
          <a:r>
            <a:rPr lang="en-GB" dirty="0" smtClean="0"/>
            <a:t>Importance of volume to supplier</a:t>
          </a:r>
          <a:endParaRPr lang="en-GB" dirty="0"/>
        </a:p>
      </dgm:t>
    </dgm:pt>
    <dgm:pt modelId="{E8CF00EA-4434-4CCC-A387-639123FE4250}" type="parTrans" cxnId="{33766803-CAE9-4A63-9E38-B1F7D3F5FA88}">
      <dgm:prSet/>
      <dgm:spPr/>
      <dgm:t>
        <a:bodyPr/>
        <a:lstStyle/>
        <a:p>
          <a:endParaRPr lang="en-GB"/>
        </a:p>
      </dgm:t>
    </dgm:pt>
    <dgm:pt modelId="{F9FC8BB9-E6BF-446F-9D6D-247162A6F118}" type="sibTrans" cxnId="{33766803-CAE9-4A63-9E38-B1F7D3F5FA88}">
      <dgm:prSet/>
      <dgm:spPr/>
      <dgm:t>
        <a:bodyPr/>
        <a:lstStyle/>
        <a:p>
          <a:endParaRPr lang="en-GB"/>
        </a:p>
      </dgm:t>
    </dgm:pt>
    <dgm:pt modelId="{2B2BAC13-1FB0-4706-BDDC-B4B3BBA0ACDB}" type="pres">
      <dgm:prSet presAssocID="{729A30B9-3C8C-426A-AD89-1D3CBBF016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3B67EB-B5A2-4422-84A8-2FF6CE99BD06}" type="pres">
      <dgm:prSet presAssocID="{75609FF9-C7C3-4317-9DB0-8441000DB89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61EED5-BAB5-4630-874A-7505FC508EFA}" type="pres">
      <dgm:prSet presAssocID="{DCB6C9AB-E1E7-49E7-9CD8-73C37857279C}" presName="sibTrans" presStyleCnt="0"/>
      <dgm:spPr/>
    </dgm:pt>
    <dgm:pt modelId="{411385B7-AF33-44C9-BA9D-F50A705901C1}" type="pres">
      <dgm:prSet presAssocID="{3D4D5D6F-484B-4022-9869-DAE453DDFFE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AB3F95-B348-4808-B63E-025B11FCB1CF}" type="pres">
      <dgm:prSet presAssocID="{A215B74C-98A8-4F31-B9E4-A0599EE8F421}" presName="sibTrans" presStyleCnt="0"/>
      <dgm:spPr/>
    </dgm:pt>
    <dgm:pt modelId="{C93A3688-2995-4993-AD66-44FF3B4B9C81}" type="pres">
      <dgm:prSet presAssocID="{FCA31B33-9702-483D-BF64-72A7F3F91FF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0A72B6-90CA-4DDA-907B-E91886F71EE3}" type="pres">
      <dgm:prSet presAssocID="{7729E0AE-425A-4F26-9236-BC4B4271A67C}" presName="sibTrans" presStyleCnt="0"/>
      <dgm:spPr/>
    </dgm:pt>
    <dgm:pt modelId="{51E6D0F6-C4F6-4CF1-AD6C-874347710528}" type="pres">
      <dgm:prSet presAssocID="{12A16A6C-FE12-4997-B16B-E6EE30207AD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77EB88-6936-42C5-B469-7DDCC0BAA5B7}" type="pres">
      <dgm:prSet presAssocID="{5154291C-571F-49C9-9E1D-EEB46507D8FC}" presName="sibTrans" presStyleCnt="0"/>
      <dgm:spPr/>
    </dgm:pt>
    <dgm:pt modelId="{8D58442D-DAC3-4D29-9496-9762A8C6E1EC}" type="pres">
      <dgm:prSet presAssocID="{015C08D0-710C-4823-8BED-AEBC5A2FE3B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48CDD9-C606-4258-B6BA-DDC62F9C33E4}" type="pres">
      <dgm:prSet presAssocID="{22A95FF5-A3A0-4546-8D88-D5DA5E105157}" presName="sibTrans" presStyleCnt="0"/>
      <dgm:spPr/>
    </dgm:pt>
    <dgm:pt modelId="{660A8312-3C06-4424-9D42-325CA1124923}" type="pres">
      <dgm:prSet presAssocID="{C2A046AF-63DC-4FE4-B25D-B80E7FA563B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BF8ED4-13C8-4C41-BB86-F785ACA031DA}" type="pres">
      <dgm:prSet presAssocID="{01DC30CA-31EB-4FED-8978-83ED244A14CF}" presName="sibTrans" presStyleCnt="0"/>
      <dgm:spPr/>
    </dgm:pt>
    <dgm:pt modelId="{3D939E15-F389-433C-9388-646437D12D52}" type="pres">
      <dgm:prSet presAssocID="{C90C6F37-D46A-407B-8355-FC6401141AA1}" presName="node" presStyleLbl="node1" presStyleIdx="6" presStyleCnt="7" custLinFactX="-7796" custLinFactNeighborX="-100000" custLinFactNeighborY="-61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005C84-89F5-4E2A-BA5A-007AB1D9B7AC}" srcId="{729A30B9-3C8C-426A-AD89-1D3CBBF01671}" destId="{015C08D0-710C-4823-8BED-AEBC5A2FE3B9}" srcOrd="4" destOrd="0" parTransId="{7900984E-CFDB-4A0F-9EEA-F338C0B9FBA2}" sibTransId="{22A95FF5-A3A0-4546-8D88-D5DA5E105157}"/>
    <dgm:cxn modelId="{C8B09E0F-16DF-4986-AB4C-C3A3930B5C1A}" srcId="{729A30B9-3C8C-426A-AD89-1D3CBBF01671}" destId="{FCA31B33-9702-483D-BF64-72A7F3F91FFE}" srcOrd="2" destOrd="0" parTransId="{1A5E89C9-C033-4C0D-9369-B9771EA8E6AA}" sibTransId="{7729E0AE-425A-4F26-9236-BC4B4271A67C}"/>
    <dgm:cxn modelId="{7080A87F-DF8A-44CC-8707-1D65E9C5105F}" srcId="{729A30B9-3C8C-426A-AD89-1D3CBBF01671}" destId="{C2A046AF-63DC-4FE4-B25D-B80E7FA563B8}" srcOrd="5" destOrd="0" parTransId="{2519AB4C-06C9-4E94-B696-9994AE863699}" sibTransId="{01DC30CA-31EB-4FED-8978-83ED244A14CF}"/>
    <dgm:cxn modelId="{BABFFAF5-B7C3-454F-A23A-3AB94C9120D6}" type="presOf" srcId="{FCA31B33-9702-483D-BF64-72A7F3F91FFE}" destId="{C93A3688-2995-4993-AD66-44FF3B4B9C81}" srcOrd="0" destOrd="0" presId="urn:microsoft.com/office/officeart/2005/8/layout/default"/>
    <dgm:cxn modelId="{E6157DAC-8138-4C2C-BEFD-01CD1484AE7B}" type="presOf" srcId="{12A16A6C-FE12-4997-B16B-E6EE30207AD2}" destId="{51E6D0F6-C4F6-4CF1-AD6C-874347710528}" srcOrd="0" destOrd="0" presId="urn:microsoft.com/office/officeart/2005/8/layout/default"/>
    <dgm:cxn modelId="{739A63AD-50EA-439B-A0B5-CA1B0A3E51D9}" type="presOf" srcId="{015C08D0-710C-4823-8BED-AEBC5A2FE3B9}" destId="{8D58442D-DAC3-4D29-9496-9762A8C6E1EC}" srcOrd="0" destOrd="0" presId="urn:microsoft.com/office/officeart/2005/8/layout/default"/>
    <dgm:cxn modelId="{3B40298D-C4EF-4573-929D-74A6E5447EB8}" type="presOf" srcId="{75609FF9-C7C3-4317-9DB0-8441000DB89D}" destId="{C03B67EB-B5A2-4422-84A8-2FF6CE99BD06}" srcOrd="0" destOrd="0" presId="urn:microsoft.com/office/officeart/2005/8/layout/default"/>
    <dgm:cxn modelId="{741A74D8-FB92-40AA-914F-82F60E0D513E}" srcId="{729A30B9-3C8C-426A-AD89-1D3CBBF01671}" destId="{75609FF9-C7C3-4317-9DB0-8441000DB89D}" srcOrd="0" destOrd="0" parTransId="{DBE67DEC-FC52-453D-B45E-E81196CA37C0}" sibTransId="{DCB6C9AB-E1E7-49E7-9CD8-73C37857279C}"/>
    <dgm:cxn modelId="{1EDBF4D8-A25C-4D78-96A5-FA2D3A7F2B9B}" srcId="{729A30B9-3C8C-426A-AD89-1D3CBBF01671}" destId="{3D4D5D6F-484B-4022-9869-DAE453DDFFE0}" srcOrd="1" destOrd="0" parTransId="{648E50F7-52C5-44E8-9D9D-85C78991D335}" sibTransId="{A215B74C-98A8-4F31-B9E4-A0599EE8F421}"/>
    <dgm:cxn modelId="{91ACF67F-9B6C-4C22-B905-7025E4FD2DC1}" srcId="{729A30B9-3C8C-426A-AD89-1D3CBBF01671}" destId="{12A16A6C-FE12-4997-B16B-E6EE30207AD2}" srcOrd="3" destOrd="0" parTransId="{E10D8997-8ECA-4CFF-89D5-6E3A757E4C9E}" sibTransId="{5154291C-571F-49C9-9E1D-EEB46507D8FC}"/>
    <dgm:cxn modelId="{303F0F63-D6F8-43EE-A12C-9FCFD5DABA54}" type="presOf" srcId="{3D4D5D6F-484B-4022-9869-DAE453DDFFE0}" destId="{411385B7-AF33-44C9-BA9D-F50A705901C1}" srcOrd="0" destOrd="0" presId="urn:microsoft.com/office/officeart/2005/8/layout/default"/>
    <dgm:cxn modelId="{7A4A530B-DED4-4C7A-9378-5935E63E185A}" type="presOf" srcId="{C90C6F37-D46A-407B-8355-FC6401141AA1}" destId="{3D939E15-F389-433C-9388-646437D12D52}" srcOrd="0" destOrd="0" presId="urn:microsoft.com/office/officeart/2005/8/layout/default"/>
    <dgm:cxn modelId="{9993D791-8AE8-4DF3-852D-5A2C4AD1ECAF}" type="presOf" srcId="{729A30B9-3C8C-426A-AD89-1D3CBBF01671}" destId="{2B2BAC13-1FB0-4706-BDDC-B4B3BBA0ACDB}" srcOrd="0" destOrd="0" presId="urn:microsoft.com/office/officeart/2005/8/layout/default"/>
    <dgm:cxn modelId="{33766803-CAE9-4A63-9E38-B1F7D3F5FA88}" srcId="{729A30B9-3C8C-426A-AD89-1D3CBBF01671}" destId="{C90C6F37-D46A-407B-8355-FC6401141AA1}" srcOrd="6" destOrd="0" parTransId="{E8CF00EA-4434-4CCC-A387-639123FE4250}" sibTransId="{F9FC8BB9-E6BF-446F-9D6D-247162A6F118}"/>
    <dgm:cxn modelId="{ADA13012-241F-40DB-9C99-57B1EAA09211}" type="presOf" srcId="{C2A046AF-63DC-4FE4-B25D-B80E7FA563B8}" destId="{660A8312-3C06-4424-9D42-325CA1124923}" srcOrd="0" destOrd="0" presId="urn:microsoft.com/office/officeart/2005/8/layout/default"/>
    <dgm:cxn modelId="{7F4C3518-90C1-43EE-AFD0-6EAA448ECBA0}" type="presParOf" srcId="{2B2BAC13-1FB0-4706-BDDC-B4B3BBA0ACDB}" destId="{C03B67EB-B5A2-4422-84A8-2FF6CE99BD06}" srcOrd="0" destOrd="0" presId="urn:microsoft.com/office/officeart/2005/8/layout/default"/>
    <dgm:cxn modelId="{A7518FFE-C19C-4824-A7E6-1D8155FB09A5}" type="presParOf" srcId="{2B2BAC13-1FB0-4706-BDDC-B4B3BBA0ACDB}" destId="{DC61EED5-BAB5-4630-874A-7505FC508EFA}" srcOrd="1" destOrd="0" presId="urn:microsoft.com/office/officeart/2005/8/layout/default"/>
    <dgm:cxn modelId="{1C2BDFF5-F00F-4493-A238-E5B81B404E1B}" type="presParOf" srcId="{2B2BAC13-1FB0-4706-BDDC-B4B3BBA0ACDB}" destId="{411385B7-AF33-44C9-BA9D-F50A705901C1}" srcOrd="2" destOrd="0" presId="urn:microsoft.com/office/officeart/2005/8/layout/default"/>
    <dgm:cxn modelId="{D0022CFC-E92F-47BD-8B3B-218BB274BD5F}" type="presParOf" srcId="{2B2BAC13-1FB0-4706-BDDC-B4B3BBA0ACDB}" destId="{75AB3F95-B348-4808-B63E-025B11FCB1CF}" srcOrd="3" destOrd="0" presId="urn:microsoft.com/office/officeart/2005/8/layout/default"/>
    <dgm:cxn modelId="{839E9E07-81D2-4011-A443-246ED1A112EB}" type="presParOf" srcId="{2B2BAC13-1FB0-4706-BDDC-B4B3BBA0ACDB}" destId="{C93A3688-2995-4993-AD66-44FF3B4B9C81}" srcOrd="4" destOrd="0" presId="urn:microsoft.com/office/officeart/2005/8/layout/default"/>
    <dgm:cxn modelId="{FCAFEBE0-6E35-4DE6-B881-CBFAD1ADD391}" type="presParOf" srcId="{2B2BAC13-1FB0-4706-BDDC-B4B3BBA0ACDB}" destId="{230A72B6-90CA-4DDA-907B-E91886F71EE3}" srcOrd="5" destOrd="0" presId="urn:microsoft.com/office/officeart/2005/8/layout/default"/>
    <dgm:cxn modelId="{4ECDCDEE-534A-4302-9CAE-5A83D05AC2A3}" type="presParOf" srcId="{2B2BAC13-1FB0-4706-BDDC-B4B3BBA0ACDB}" destId="{51E6D0F6-C4F6-4CF1-AD6C-874347710528}" srcOrd="6" destOrd="0" presId="urn:microsoft.com/office/officeart/2005/8/layout/default"/>
    <dgm:cxn modelId="{2FFF7AC5-6358-48A0-B62F-7CC9367E1C24}" type="presParOf" srcId="{2B2BAC13-1FB0-4706-BDDC-B4B3BBA0ACDB}" destId="{B177EB88-6936-42C5-B469-7DDCC0BAA5B7}" srcOrd="7" destOrd="0" presId="urn:microsoft.com/office/officeart/2005/8/layout/default"/>
    <dgm:cxn modelId="{8DDD7059-3D92-42FD-BD96-1C296F80B3FA}" type="presParOf" srcId="{2B2BAC13-1FB0-4706-BDDC-B4B3BBA0ACDB}" destId="{8D58442D-DAC3-4D29-9496-9762A8C6E1EC}" srcOrd="8" destOrd="0" presId="urn:microsoft.com/office/officeart/2005/8/layout/default"/>
    <dgm:cxn modelId="{082E0843-620C-4C75-9056-B9F1079A159B}" type="presParOf" srcId="{2B2BAC13-1FB0-4706-BDDC-B4B3BBA0ACDB}" destId="{3D48CDD9-C606-4258-B6BA-DDC62F9C33E4}" srcOrd="9" destOrd="0" presId="urn:microsoft.com/office/officeart/2005/8/layout/default"/>
    <dgm:cxn modelId="{3A383327-C894-4285-AEA3-19C9541AFD69}" type="presParOf" srcId="{2B2BAC13-1FB0-4706-BDDC-B4B3BBA0ACDB}" destId="{660A8312-3C06-4424-9D42-325CA1124923}" srcOrd="10" destOrd="0" presId="urn:microsoft.com/office/officeart/2005/8/layout/default"/>
    <dgm:cxn modelId="{FE439FF0-22E2-4DDD-8B32-CC5F8463A063}" type="presParOf" srcId="{2B2BAC13-1FB0-4706-BDDC-B4B3BBA0ACDB}" destId="{BABF8ED4-13C8-4C41-BB86-F785ACA031DA}" srcOrd="11" destOrd="0" presId="urn:microsoft.com/office/officeart/2005/8/layout/default"/>
    <dgm:cxn modelId="{FEC464AF-E9CE-4CDB-83F6-A16BB8C911BF}" type="presParOf" srcId="{2B2BAC13-1FB0-4706-BDDC-B4B3BBA0ACDB}" destId="{3D939E15-F389-433C-9388-646437D12D5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DC4FA-2D05-4A88-958C-99A63CA6E6B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86469C4-3DEC-4A9B-B572-95291518714F}">
      <dgm:prSet phldrT="[Text]" custT="1"/>
      <dgm:spPr/>
      <dgm:t>
        <a:bodyPr/>
        <a:lstStyle/>
        <a:p>
          <a:r>
            <a:rPr lang="en-GB" sz="1800" dirty="0" smtClean="0"/>
            <a:t>Spotting potential substitution threats to a company’s own product lines </a:t>
          </a:r>
          <a:endParaRPr lang="en-GB" sz="1800" dirty="0"/>
        </a:p>
      </dgm:t>
    </dgm:pt>
    <dgm:pt modelId="{342A2D8B-DC03-4DBC-B639-0973408EE05E}" type="parTrans" cxnId="{CB073596-4FAF-4853-9DC8-68B5CFF7F31C}">
      <dgm:prSet/>
      <dgm:spPr/>
      <dgm:t>
        <a:bodyPr/>
        <a:lstStyle/>
        <a:p>
          <a:endParaRPr lang="en-GB"/>
        </a:p>
      </dgm:t>
    </dgm:pt>
    <dgm:pt modelId="{8E43228C-3D32-4901-9D46-5DF7971537DC}" type="sibTrans" cxnId="{CB073596-4FAF-4853-9DC8-68B5CFF7F31C}">
      <dgm:prSet/>
      <dgm:spPr/>
      <dgm:t>
        <a:bodyPr/>
        <a:lstStyle/>
        <a:p>
          <a:endParaRPr lang="en-GB"/>
        </a:p>
      </dgm:t>
    </dgm:pt>
    <dgm:pt modelId="{68EA2F08-A789-4F6A-89AC-7CF70ECCF404}">
      <dgm:prSet phldrT="[Text]" custT="1"/>
      <dgm:spPr/>
      <dgm:t>
        <a:bodyPr/>
        <a:lstStyle/>
        <a:p>
          <a:r>
            <a:rPr lang="en-GB" sz="1800" dirty="0" smtClean="0"/>
            <a:t>Understanding the historic trends, volatility patterns and future expectations for costs, profit and other success factors of substitute markets </a:t>
          </a:r>
          <a:endParaRPr lang="en-GB" sz="1800" dirty="0"/>
        </a:p>
      </dgm:t>
    </dgm:pt>
    <dgm:pt modelId="{2E90B901-EAFD-4F5B-A623-560172F53F56}" type="parTrans" cxnId="{F3B40F9F-9484-498B-B476-6839153A9729}">
      <dgm:prSet/>
      <dgm:spPr/>
      <dgm:t>
        <a:bodyPr/>
        <a:lstStyle/>
        <a:p>
          <a:endParaRPr lang="en-GB"/>
        </a:p>
      </dgm:t>
    </dgm:pt>
    <dgm:pt modelId="{F0DCBFAD-129A-4E70-BA1C-EBD236279291}" type="sibTrans" cxnId="{F3B40F9F-9484-498B-B476-6839153A9729}">
      <dgm:prSet/>
      <dgm:spPr/>
      <dgm:t>
        <a:bodyPr/>
        <a:lstStyle/>
        <a:p>
          <a:endParaRPr lang="en-GB"/>
        </a:p>
      </dgm:t>
    </dgm:pt>
    <dgm:pt modelId="{EF6DAFC1-5C1A-475D-9F01-D2EB4C6A7FE5}">
      <dgm:prSet custT="1"/>
      <dgm:spPr/>
      <dgm:t>
        <a:bodyPr/>
        <a:lstStyle/>
        <a:p>
          <a:r>
            <a:rPr lang="en-GB" sz="1800" dirty="0" smtClean="0"/>
            <a:t>Analysing the risks in supply chain of competitors selling substitute products</a:t>
          </a:r>
          <a:endParaRPr lang="en-GB" sz="1800" dirty="0"/>
        </a:p>
      </dgm:t>
    </dgm:pt>
    <dgm:pt modelId="{B51CA354-378E-48D3-89B8-FC8E26E53CAF}" type="parTrans" cxnId="{EBCC6EAE-68AF-4F3E-8B49-86D375AFE1C7}">
      <dgm:prSet/>
      <dgm:spPr/>
      <dgm:t>
        <a:bodyPr/>
        <a:lstStyle/>
        <a:p>
          <a:endParaRPr lang="en-GB"/>
        </a:p>
      </dgm:t>
    </dgm:pt>
    <dgm:pt modelId="{DD1D2293-E0A8-4D72-A3C8-F25ADB115DE1}" type="sibTrans" cxnId="{EBCC6EAE-68AF-4F3E-8B49-86D375AFE1C7}">
      <dgm:prSet/>
      <dgm:spPr/>
      <dgm:t>
        <a:bodyPr/>
        <a:lstStyle/>
        <a:p>
          <a:endParaRPr lang="en-GB"/>
        </a:p>
      </dgm:t>
    </dgm:pt>
    <dgm:pt modelId="{B50F28E2-60F7-4276-924A-31D07CA05C22}" type="pres">
      <dgm:prSet presAssocID="{B39DC4FA-2D05-4A88-958C-99A63CA6E6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5549AD-39CA-4E65-A5F1-7589320835DA}" type="pres">
      <dgm:prSet presAssocID="{E86469C4-3DEC-4A9B-B572-95291518714F}" presName="node" presStyleLbl="node1" presStyleIdx="0" presStyleCnt="3" custLinFactNeighborX="8642" custLinFactNeighborY="116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7C39F8-5E2E-4A34-AC33-17ADECC02190}" type="pres">
      <dgm:prSet presAssocID="{8E43228C-3D32-4901-9D46-5DF7971537DC}" presName="sibTrans" presStyleCnt="0"/>
      <dgm:spPr/>
    </dgm:pt>
    <dgm:pt modelId="{625F68F9-8420-4290-91A7-105399E7E59C}" type="pres">
      <dgm:prSet presAssocID="{68EA2F08-A789-4F6A-89AC-7CF70ECCF404}" presName="node" presStyleLbl="node1" presStyleIdx="1" presStyleCnt="3" custLinFactNeighborX="3602" custLinFactNeighborY="129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A08D0F-C9AC-4DD1-BB32-2170F617841E}" type="pres">
      <dgm:prSet presAssocID="{F0DCBFAD-129A-4E70-BA1C-EBD236279291}" presName="sibTrans" presStyleCnt="0"/>
      <dgm:spPr/>
    </dgm:pt>
    <dgm:pt modelId="{C6F87786-D2F2-4585-BAAF-E15EFFA68255}" type="pres">
      <dgm:prSet presAssocID="{EF6DAFC1-5C1A-475D-9F01-D2EB4C6A7FE5}" presName="node" presStyleLbl="node1" presStyleIdx="2" presStyleCnt="3" custLinFactNeighborX="-2357" custLinFactNeighborY="138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E383A79-79F1-48ED-B82B-696FC5FFCB70}" type="presOf" srcId="{E86469C4-3DEC-4A9B-B572-95291518714F}" destId="{D55549AD-39CA-4E65-A5F1-7589320835DA}" srcOrd="0" destOrd="0" presId="urn:microsoft.com/office/officeart/2005/8/layout/default"/>
    <dgm:cxn modelId="{E9A5BF2F-12E6-49CF-9DBC-F075E0F20EFA}" type="presOf" srcId="{68EA2F08-A789-4F6A-89AC-7CF70ECCF404}" destId="{625F68F9-8420-4290-91A7-105399E7E59C}" srcOrd="0" destOrd="0" presId="urn:microsoft.com/office/officeart/2005/8/layout/default"/>
    <dgm:cxn modelId="{E6486B14-6FD4-4EA0-894B-B1EC844BC073}" type="presOf" srcId="{B39DC4FA-2D05-4A88-958C-99A63CA6E6B4}" destId="{B50F28E2-60F7-4276-924A-31D07CA05C22}" srcOrd="0" destOrd="0" presId="urn:microsoft.com/office/officeart/2005/8/layout/default"/>
    <dgm:cxn modelId="{F3B40F9F-9484-498B-B476-6839153A9729}" srcId="{B39DC4FA-2D05-4A88-958C-99A63CA6E6B4}" destId="{68EA2F08-A789-4F6A-89AC-7CF70ECCF404}" srcOrd="1" destOrd="0" parTransId="{2E90B901-EAFD-4F5B-A623-560172F53F56}" sibTransId="{F0DCBFAD-129A-4E70-BA1C-EBD236279291}"/>
    <dgm:cxn modelId="{EBCC6EAE-68AF-4F3E-8B49-86D375AFE1C7}" srcId="{B39DC4FA-2D05-4A88-958C-99A63CA6E6B4}" destId="{EF6DAFC1-5C1A-475D-9F01-D2EB4C6A7FE5}" srcOrd="2" destOrd="0" parTransId="{B51CA354-378E-48D3-89B8-FC8E26E53CAF}" sibTransId="{DD1D2293-E0A8-4D72-A3C8-F25ADB115DE1}"/>
    <dgm:cxn modelId="{018AB3CA-FB30-40C4-AFF1-35EB8A0D727A}" type="presOf" srcId="{EF6DAFC1-5C1A-475D-9F01-D2EB4C6A7FE5}" destId="{C6F87786-D2F2-4585-BAAF-E15EFFA68255}" srcOrd="0" destOrd="0" presId="urn:microsoft.com/office/officeart/2005/8/layout/default"/>
    <dgm:cxn modelId="{CB073596-4FAF-4853-9DC8-68B5CFF7F31C}" srcId="{B39DC4FA-2D05-4A88-958C-99A63CA6E6B4}" destId="{E86469C4-3DEC-4A9B-B572-95291518714F}" srcOrd="0" destOrd="0" parTransId="{342A2D8B-DC03-4DBC-B639-0973408EE05E}" sibTransId="{8E43228C-3D32-4901-9D46-5DF7971537DC}"/>
    <dgm:cxn modelId="{28F428E0-3440-411A-A12D-74C6AE6B8AFE}" type="presParOf" srcId="{B50F28E2-60F7-4276-924A-31D07CA05C22}" destId="{D55549AD-39CA-4E65-A5F1-7589320835DA}" srcOrd="0" destOrd="0" presId="urn:microsoft.com/office/officeart/2005/8/layout/default"/>
    <dgm:cxn modelId="{54C9E5C7-5D66-4B95-9EA2-AB76E73FFB97}" type="presParOf" srcId="{B50F28E2-60F7-4276-924A-31D07CA05C22}" destId="{377C39F8-5E2E-4A34-AC33-17ADECC02190}" srcOrd="1" destOrd="0" presId="urn:microsoft.com/office/officeart/2005/8/layout/default"/>
    <dgm:cxn modelId="{9540B7AC-3260-4682-A090-B32A3FA2AC26}" type="presParOf" srcId="{B50F28E2-60F7-4276-924A-31D07CA05C22}" destId="{625F68F9-8420-4290-91A7-105399E7E59C}" srcOrd="2" destOrd="0" presId="urn:microsoft.com/office/officeart/2005/8/layout/default"/>
    <dgm:cxn modelId="{213CCCD5-3C00-4AB3-B519-377AA69C18EB}" type="presParOf" srcId="{B50F28E2-60F7-4276-924A-31D07CA05C22}" destId="{60A08D0F-C9AC-4DD1-BB32-2170F617841E}" srcOrd="3" destOrd="0" presId="urn:microsoft.com/office/officeart/2005/8/layout/default"/>
    <dgm:cxn modelId="{EB732668-EF95-419E-B6F3-8B073DA55B91}" type="presParOf" srcId="{B50F28E2-60F7-4276-924A-31D07CA05C22}" destId="{C6F87786-D2F2-4585-BAAF-E15EFFA6825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B67EB-B5A2-4422-84A8-2FF6CE99BD06}">
      <dsp:nvSpPr>
        <dsp:cNvPr id="0" name=""/>
        <dsp:cNvSpPr/>
      </dsp:nvSpPr>
      <dsp:spPr>
        <a:xfrm>
          <a:off x="352881" y="2667"/>
          <a:ext cx="1984956" cy="1190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Prices of major inputs</a:t>
          </a:r>
          <a:endParaRPr lang="en-GB" sz="2000" kern="1200" dirty="0"/>
        </a:p>
      </dsp:txBody>
      <dsp:txXfrm>
        <a:off x="352881" y="2667"/>
        <a:ext cx="1984956" cy="1190973"/>
      </dsp:txXfrm>
    </dsp:sp>
    <dsp:sp modelId="{411385B7-AF33-44C9-BA9D-F50A705901C1}">
      <dsp:nvSpPr>
        <dsp:cNvPr id="0" name=""/>
        <dsp:cNvSpPr/>
      </dsp:nvSpPr>
      <dsp:spPr>
        <a:xfrm>
          <a:off x="2536332" y="2667"/>
          <a:ext cx="1984956" cy="1190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Ability to pass on price increases</a:t>
          </a:r>
          <a:endParaRPr lang="en-GB" sz="2000" kern="1200"/>
        </a:p>
      </dsp:txBody>
      <dsp:txXfrm>
        <a:off x="2536332" y="2667"/>
        <a:ext cx="1984956" cy="1190973"/>
      </dsp:txXfrm>
    </dsp:sp>
    <dsp:sp modelId="{C93A3688-2995-4993-AD66-44FF3B4B9C81}">
      <dsp:nvSpPr>
        <dsp:cNvPr id="0" name=""/>
        <dsp:cNvSpPr/>
      </dsp:nvSpPr>
      <dsp:spPr>
        <a:xfrm>
          <a:off x="4719784" y="2667"/>
          <a:ext cx="1984956" cy="1190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Availability of key technologies or other resources</a:t>
          </a:r>
          <a:endParaRPr lang="en-GB" sz="2000" kern="1200" dirty="0"/>
        </a:p>
      </dsp:txBody>
      <dsp:txXfrm>
        <a:off x="4719784" y="2667"/>
        <a:ext cx="1984956" cy="1190973"/>
      </dsp:txXfrm>
    </dsp:sp>
    <dsp:sp modelId="{51E6D0F6-C4F6-4CF1-AD6C-874347710528}">
      <dsp:nvSpPr>
        <dsp:cNvPr id="0" name=""/>
        <dsp:cNvSpPr/>
      </dsp:nvSpPr>
      <dsp:spPr>
        <a:xfrm>
          <a:off x="352881" y="1392137"/>
          <a:ext cx="1984956" cy="1190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Threat of forward or backward integration</a:t>
          </a:r>
          <a:endParaRPr lang="en-GB" sz="2000" kern="1200" dirty="0"/>
        </a:p>
      </dsp:txBody>
      <dsp:txXfrm>
        <a:off x="352881" y="1392137"/>
        <a:ext cx="1984956" cy="1190973"/>
      </dsp:txXfrm>
    </dsp:sp>
    <dsp:sp modelId="{8D58442D-DAC3-4D29-9496-9762A8C6E1EC}">
      <dsp:nvSpPr>
        <dsp:cNvPr id="0" name=""/>
        <dsp:cNvSpPr/>
      </dsp:nvSpPr>
      <dsp:spPr>
        <a:xfrm>
          <a:off x="2536332" y="1392137"/>
          <a:ext cx="1984956" cy="1190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Industry capacity utilization</a:t>
          </a:r>
          <a:endParaRPr lang="en-GB" sz="2000" kern="1200" dirty="0"/>
        </a:p>
      </dsp:txBody>
      <dsp:txXfrm>
        <a:off x="2536332" y="1392137"/>
        <a:ext cx="1984956" cy="1190973"/>
      </dsp:txXfrm>
    </dsp:sp>
    <dsp:sp modelId="{660A8312-3C06-4424-9D42-325CA1124923}">
      <dsp:nvSpPr>
        <dsp:cNvPr id="0" name=""/>
        <dsp:cNvSpPr/>
      </dsp:nvSpPr>
      <dsp:spPr>
        <a:xfrm>
          <a:off x="4719784" y="1392137"/>
          <a:ext cx="1984956" cy="1190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Supplier concentration</a:t>
          </a:r>
          <a:endParaRPr lang="en-GB" sz="2000" kern="1200"/>
        </a:p>
      </dsp:txBody>
      <dsp:txXfrm>
        <a:off x="4719784" y="1392137"/>
        <a:ext cx="1984956" cy="1190973"/>
      </dsp:txXfrm>
    </dsp:sp>
    <dsp:sp modelId="{3D939E15-F389-433C-9388-646437D12D52}">
      <dsp:nvSpPr>
        <dsp:cNvPr id="0" name=""/>
        <dsp:cNvSpPr/>
      </dsp:nvSpPr>
      <dsp:spPr>
        <a:xfrm>
          <a:off x="396629" y="2708456"/>
          <a:ext cx="1984956" cy="1190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Importance of volume to supplier</a:t>
          </a:r>
          <a:endParaRPr lang="en-GB" sz="2000" kern="1200" dirty="0"/>
        </a:p>
      </dsp:txBody>
      <dsp:txXfrm>
        <a:off x="396629" y="2708456"/>
        <a:ext cx="1984956" cy="1190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549AD-39CA-4E65-A5F1-7589320835DA}">
      <dsp:nvSpPr>
        <dsp:cNvPr id="0" name=""/>
        <dsp:cNvSpPr/>
      </dsp:nvSpPr>
      <dsp:spPr>
        <a:xfrm>
          <a:off x="301766" y="1136426"/>
          <a:ext cx="3491864" cy="2095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Spotting potential substitution threats to a company’s own product lines </a:t>
          </a:r>
          <a:endParaRPr lang="en-GB" sz="1800" kern="1200" dirty="0"/>
        </a:p>
      </dsp:txBody>
      <dsp:txXfrm>
        <a:off x="301766" y="1136426"/>
        <a:ext cx="3491864" cy="2095119"/>
      </dsp:txXfrm>
    </dsp:sp>
    <dsp:sp modelId="{625F68F9-8420-4290-91A7-105399E7E59C}">
      <dsp:nvSpPr>
        <dsp:cNvPr id="0" name=""/>
        <dsp:cNvSpPr/>
      </dsp:nvSpPr>
      <dsp:spPr>
        <a:xfrm>
          <a:off x="3966828" y="1163872"/>
          <a:ext cx="3491864" cy="2095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Understanding the historic trends, volatility patterns and future expectations for costs, profit and other success factors of substitute markets </a:t>
          </a:r>
          <a:endParaRPr lang="en-GB" sz="1800" kern="1200" dirty="0"/>
        </a:p>
      </dsp:txBody>
      <dsp:txXfrm>
        <a:off x="3966828" y="1163872"/>
        <a:ext cx="3491864" cy="2095119"/>
      </dsp:txXfrm>
    </dsp:sp>
    <dsp:sp modelId="{C6F87786-D2F2-4585-BAAF-E15EFFA68255}">
      <dsp:nvSpPr>
        <dsp:cNvPr id="0" name=""/>
        <dsp:cNvSpPr/>
      </dsp:nvSpPr>
      <dsp:spPr>
        <a:xfrm>
          <a:off x="7599799" y="1182141"/>
          <a:ext cx="3491864" cy="2095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Analysing the risks in supply chain of competitors selling substitute products</a:t>
          </a:r>
          <a:endParaRPr lang="en-GB" sz="1800" kern="1200" dirty="0"/>
        </a:p>
      </dsp:txBody>
      <dsp:txXfrm>
        <a:off x="7599799" y="1182141"/>
        <a:ext cx="3491864" cy="2095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20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0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1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4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4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466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83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1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1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Porters Five Forces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Adapt the template to suit the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43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656793"/>
              </p:ext>
            </p:extLst>
          </p:nvPr>
        </p:nvGraphicFramePr>
        <p:xfrm>
          <a:off x="1142068" y="1602829"/>
          <a:ext cx="10169060" cy="515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4530"/>
                <a:gridCol w="5084530"/>
              </a:tblGrid>
              <a:tr h="2873845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 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           </a:t>
                      </a:r>
                      <a:endParaRPr lang="en-GB" sz="32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</a:tr>
              <a:tr h="1960527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63649" y="2071951"/>
            <a:ext cx="3312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Bargaining Power of Suppliers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05044" y="2153801"/>
            <a:ext cx="276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Threat of Substitutes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67724" y="5572616"/>
            <a:ext cx="3208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Threat of New Entrants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923348" y="5486849"/>
            <a:ext cx="335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Bargaining </a:t>
            </a:r>
            <a:r>
              <a:rPr lang="en-GB" dirty="0" smtClean="0"/>
              <a:t>Power of Buyers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5048181" y="2900759"/>
            <a:ext cx="2356834" cy="22084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Industry Rivalry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Porters Five Forces for Project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Market Rivalry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07" y="1944967"/>
            <a:ext cx="11037194" cy="47019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Split into different slides as necessary</a:t>
            </a:r>
          </a:p>
          <a:p>
            <a:pPr marL="0" indent="0">
              <a:buNone/>
            </a:pPr>
            <a:r>
              <a:rPr lang="en-GB" dirty="0" smtClean="0"/>
              <a:t>Internal </a:t>
            </a:r>
            <a:r>
              <a:rPr lang="en-GB" dirty="0"/>
              <a:t>market rivalry can create more options for buyers which in turn can create opportunities such as:</a:t>
            </a:r>
          </a:p>
          <a:p>
            <a:pPr lvl="0"/>
            <a:r>
              <a:rPr lang="en-GB" dirty="0"/>
              <a:t>Speed of industry growth</a:t>
            </a:r>
          </a:p>
          <a:p>
            <a:pPr lvl="0"/>
            <a:r>
              <a:rPr lang="en-GB" dirty="0"/>
              <a:t>Capacity utilisation</a:t>
            </a:r>
          </a:p>
          <a:p>
            <a:pPr lvl="0"/>
            <a:r>
              <a:rPr lang="en-GB" dirty="0"/>
              <a:t>Exit barriers</a:t>
            </a:r>
          </a:p>
          <a:p>
            <a:pPr lvl="0"/>
            <a:r>
              <a:rPr lang="en-GB" dirty="0"/>
              <a:t>Product differences</a:t>
            </a:r>
          </a:p>
          <a:p>
            <a:pPr lvl="0"/>
            <a:r>
              <a:rPr lang="en-GB" dirty="0"/>
              <a:t>Switching costs</a:t>
            </a:r>
          </a:p>
          <a:p>
            <a:pPr lvl="0"/>
            <a:r>
              <a:rPr lang="en-GB" dirty="0"/>
              <a:t>Diversity of competitors</a:t>
            </a:r>
          </a:p>
          <a:p>
            <a:pPr lvl="0"/>
            <a:r>
              <a:rPr lang="en-GB" dirty="0"/>
              <a:t>Capital markets</a:t>
            </a:r>
          </a:p>
          <a:p>
            <a:pPr lvl="0"/>
            <a:r>
              <a:rPr lang="en-GB" dirty="0"/>
              <a:t>Availability of skilled workers</a:t>
            </a:r>
          </a:p>
          <a:p>
            <a:pPr lvl="0"/>
            <a:r>
              <a:rPr lang="en-GB" dirty="0"/>
              <a:t>Access to critical technologies, inputs or distribution</a:t>
            </a:r>
          </a:p>
          <a:p>
            <a:pPr lvl="0"/>
            <a:r>
              <a:rPr lang="en-GB" dirty="0"/>
              <a:t>Product life cycles</a:t>
            </a:r>
          </a:p>
          <a:p>
            <a:pPr lvl="0"/>
            <a:r>
              <a:rPr lang="en-GB" dirty="0"/>
              <a:t>Brand equity/customer loyalty</a:t>
            </a:r>
          </a:p>
          <a:p>
            <a:pPr lvl="0"/>
            <a:r>
              <a:rPr lang="en-GB" dirty="0"/>
              <a:t>Government deregulation</a:t>
            </a:r>
          </a:p>
          <a:p>
            <a:pPr lvl="0"/>
            <a:r>
              <a:rPr lang="en-GB" dirty="0"/>
              <a:t>Risk of switching</a:t>
            </a:r>
          </a:p>
          <a:p>
            <a:pPr lvl="0"/>
            <a:r>
              <a:rPr lang="en-GB" dirty="0"/>
              <a:t>Economies of scale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8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Bargaining Power of Suppliers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Prices of major inputs</a:t>
            </a:r>
          </a:p>
          <a:p>
            <a:pPr lvl="0"/>
            <a:r>
              <a:rPr lang="en-GB" dirty="0"/>
              <a:t>Ability to pass on price increases</a:t>
            </a:r>
          </a:p>
          <a:p>
            <a:pPr lvl="0"/>
            <a:r>
              <a:rPr lang="en-GB" dirty="0"/>
              <a:t>Availability of key technologies or other resources</a:t>
            </a:r>
          </a:p>
          <a:p>
            <a:pPr lvl="0"/>
            <a:r>
              <a:rPr lang="en-GB" dirty="0"/>
              <a:t>Threat of forward or backward integration</a:t>
            </a:r>
          </a:p>
          <a:p>
            <a:pPr lvl="0"/>
            <a:r>
              <a:rPr lang="en-GB" dirty="0"/>
              <a:t>Industry capacity utilization</a:t>
            </a:r>
          </a:p>
          <a:p>
            <a:pPr lvl="0"/>
            <a:r>
              <a:rPr lang="en-GB" dirty="0"/>
              <a:t>Supplier concentration</a:t>
            </a:r>
          </a:p>
          <a:p>
            <a:pPr lvl="0"/>
            <a:r>
              <a:rPr lang="en-GB" dirty="0"/>
              <a:t>Importance of volume to supplier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61" y="392791"/>
            <a:ext cx="8596668" cy="1320800"/>
          </a:xfrm>
        </p:spPr>
        <p:txBody>
          <a:bodyPr/>
          <a:lstStyle/>
          <a:p>
            <a:r>
              <a:rPr lang="en-GB" dirty="0" smtClean="0"/>
              <a:t>Bargaining Power of Buyers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61" y="2515702"/>
            <a:ext cx="4216638" cy="38807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Buying Consortium</a:t>
            </a:r>
            <a:endParaRPr lang="en-GB" dirty="0"/>
          </a:p>
          <a:p>
            <a:pPr lvl="0"/>
            <a:r>
              <a:rPr lang="en-GB" dirty="0"/>
              <a:t>Buyer </a:t>
            </a:r>
            <a:r>
              <a:rPr lang="en-GB" dirty="0" smtClean="0"/>
              <a:t>volume Individual</a:t>
            </a:r>
            <a:endParaRPr lang="en-GB" dirty="0"/>
          </a:p>
          <a:p>
            <a:pPr lvl="0"/>
            <a:r>
              <a:rPr lang="en-GB" dirty="0"/>
              <a:t>Buyer switching costs</a:t>
            </a:r>
          </a:p>
          <a:p>
            <a:pPr lvl="0"/>
            <a:r>
              <a:rPr lang="en-GB" dirty="0"/>
              <a:t>Price sensitivity</a:t>
            </a:r>
          </a:p>
          <a:p>
            <a:pPr lvl="0"/>
            <a:r>
              <a:rPr lang="en-GB" dirty="0"/>
              <a:t>Product differences</a:t>
            </a:r>
          </a:p>
          <a:p>
            <a:pPr lvl="0"/>
            <a:r>
              <a:rPr lang="en-GB" dirty="0"/>
              <a:t>Brand identify</a:t>
            </a:r>
          </a:p>
          <a:p>
            <a:pPr lvl="0"/>
            <a:r>
              <a:rPr lang="en-GB" dirty="0"/>
              <a:t>Impact on quality or performance</a:t>
            </a:r>
          </a:p>
          <a:p>
            <a:pPr lvl="0"/>
            <a:r>
              <a:rPr lang="en-GB" dirty="0"/>
              <a:t>Buyer </a:t>
            </a:r>
            <a:r>
              <a:rPr lang="en-GB" dirty="0" smtClean="0"/>
              <a:t>Savings</a:t>
            </a:r>
            <a:endParaRPr lang="en-GB" dirty="0"/>
          </a:p>
          <a:p>
            <a:pPr lvl="0"/>
            <a:r>
              <a:rPr lang="en-GB" dirty="0"/>
              <a:t>Availability of substitutes</a:t>
            </a:r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659839"/>
              </p:ext>
            </p:extLst>
          </p:nvPr>
        </p:nvGraphicFramePr>
        <p:xfrm>
          <a:off x="4662152" y="2421228"/>
          <a:ext cx="7057622" cy="3975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5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 of Substitutes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964686"/>
            <a:ext cx="5795492" cy="3880773"/>
          </a:xfrm>
        </p:spPr>
        <p:txBody>
          <a:bodyPr/>
          <a:lstStyle/>
          <a:p>
            <a:pPr lvl="0"/>
            <a:r>
              <a:rPr lang="en-GB" dirty="0"/>
              <a:t>P</a:t>
            </a:r>
            <a:r>
              <a:rPr lang="en-GB" dirty="0" smtClean="0"/>
              <a:t>erformance </a:t>
            </a:r>
            <a:r>
              <a:rPr lang="en-GB" dirty="0"/>
              <a:t>of substitutes</a:t>
            </a:r>
          </a:p>
          <a:p>
            <a:pPr lvl="0"/>
            <a:r>
              <a:rPr lang="en-GB" dirty="0"/>
              <a:t>P</a:t>
            </a:r>
            <a:r>
              <a:rPr lang="en-GB" dirty="0" smtClean="0"/>
              <a:t>rice </a:t>
            </a:r>
            <a:r>
              <a:rPr lang="en-GB" dirty="0"/>
              <a:t>of substitutes</a:t>
            </a:r>
          </a:p>
          <a:p>
            <a:pPr lvl="0"/>
            <a:r>
              <a:rPr lang="en-GB" dirty="0"/>
              <a:t>S</a:t>
            </a:r>
            <a:r>
              <a:rPr lang="en-GB" dirty="0" smtClean="0"/>
              <a:t>witching </a:t>
            </a:r>
            <a:r>
              <a:rPr lang="en-GB" dirty="0"/>
              <a:t>costs</a:t>
            </a:r>
          </a:p>
          <a:p>
            <a:pPr lvl="0"/>
            <a:r>
              <a:rPr lang="en-GB" dirty="0"/>
              <a:t>B</a:t>
            </a:r>
            <a:r>
              <a:rPr lang="en-GB" dirty="0" smtClean="0"/>
              <a:t>uyer tendency </a:t>
            </a:r>
            <a:r>
              <a:rPr lang="en-GB" dirty="0"/>
              <a:t>to </a:t>
            </a:r>
            <a:r>
              <a:rPr lang="en-GB" dirty="0" smtClean="0"/>
              <a:t>substitute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40962242"/>
              </p:ext>
            </p:extLst>
          </p:nvPr>
        </p:nvGraphicFramePr>
        <p:xfrm>
          <a:off x="91440" y="3162549"/>
          <a:ext cx="111739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1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 of New Entrants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2508319"/>
            <a:ext cx="11189116" cy="3880773"/>
          </a:xfrm>
        </p:spPr>
        <p:txBody>
          <a:bodyPr>
            <a:normAutofit/>
          </a:bodyPr>
          <a:lstStyle/>
          <a:p>
            <a:r>
              <a:rPr lang="en-GB" dirty="0" smtClean="0"/>
              <a:t>Create new suppliers by doing the following:</a:t>
            </a:r>
          </a:p>
          <a:p>
            <a:r>
              <a:rPr lang="en-GB" dirty="0" smtClean="0"/>
              <a:t>Through use of tenders RFX</a:t>
            </a:r>
            <a:endParaRPr lang="en-GB" dirty="0"/>
          </a:p>
          <a:p>
            <a:r>
              <a:rPr lang="en-GB" dirty="0" smtClean="0"/>
              <a:t> Build supplier </a:t>
            </a:r>
            <a:r>
              <a:rPr lang="en-GB" dirty="0"/>
              <a:t>information management and </a:t>
            </a:r>
            <a:r>
              <a:rPr lang="en-GB" dirty="0" smtClean="0"/>
              <a:t>on boarding processes.</a:t>
            </a:r>
          </a:p>
          <a:p>
            <a:r>
              <a:rPr lang="en-GB" dirty="0" smtClean="0"/>
              <a:t>Work with supplier and create new </a:t>
            </a:r>
            <a:r>
              <a:rPr lang="en-GB" dirty="0"/>
              <a:t>innovations </a:t>
            </a:r>
            <a:endParaRPr lang="en-GB" dirty="0" smtClean="0"/>
          </a:p>
          <a:p>
            <a:r>
              <a:rPr lang="en-GB" dirty="0" smtClean="0"/>
              <a:t>Barriers </a:t>
            </a:r>
            <a:r>
              <a:rPr lang="en-GB" dirty="0"/>
              <a:t>to market entry work against procurement when they limit supply-market competition and engender greater supplier power. </a:t>
            </a:r>
            <a:endParaRPr lang="en-GB" dirty="0" smtClean="0"/>
          </a:p>
          <a:p>
            <a:r>
              <a:rPr lang="en-GB" dirty="0" smtClean="0"/>
              <a:t>Consider supply-chain </a:t>
            </a:r>
            <a:r>
              <a:rPr lang="en-GB" dirty="0"/>
              <a:t>financing and investment as means for tearing down supply-side barriers to </a:t>
            </a:r>
            <a:r>
              <a:rPr lang="en-GB" dirty="0" smtClean="0"/>
              <a:t>entry.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5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880315"/>
            <a:ext cx="11500834" cy="46492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Analyse supply markets</a:t>
            </a:r>
          </a:p>
          <a:p>
            <a:pPr lvl="0"/>
            <a:r>
              <a:rPr lang="en-GB" dirty="0"/>
              <a:t>Evaluate and exploiting supplier innovation</a:t>
            </a:r>
          </a:p>
          <a:p>
            <a:pPr lvl="0"/>
            <a:r>
              <a:rPr lang="en-GB" dirty="0"/>
              <a:t>Discovering and developing new suppliers</a:t>
            </a:r>
          </a:p>
          <a:p>
            <a:pPr lvl="0"/>
            <a:r>
              <a:rPr lang="en-GB" dirty="0"/>
              <a:t>Improve supplier performance. </a:t>
            </a:r>
          </a:p>
          <a:p>
            <a:pPr lvl="0"/>
            <a:r>
              <a:rPr lang="en-GB" dirty="0"/>
              <a:t>Negotiate contracts. </a:t>
            </a:r>
          </a:p>
          <a:p>
            <a:pPr lvl="0"/>
            <a:r>
              <a:rPr lang="en-GB" dirty="0"/>
              <a:t>Collaborating with suppliers to change or manipulate industry competitive structures in mutually beneficial ways. </a:t>
            </a:r>
          </a:p>
          <a:p>
            <a:pPr lvl="0"/>
            <a:r>
              <a:rPr lang="en-GB" dirty="0"/>
              <a:t>Communicating with suppliers and coordinating on innovation roadmaps </a:t>
            </a:r>
          </a:p>
          <a:p>
            <a:pPr lvl="0"/>
            <a:r>
              <a:rPr lang="en-GB" dirty="0" smtClean="0"/>
              <a:t>Co-developing </a:t>
            </a:r>
            <a:r>
              <a:rPr lang="en-GB" dirty="0"/>
              <a:t>with critical suppliers </a:t>
            </a:r>
          </a:p>
          <a:p>
            <a:pPr lvl="0"/>
            <a:r>
              <a:rPr lang="en-GB" dirty="0"/>
              <a:t> Collaborating to drive substantial improvements in supplier performance</a:t>
            </a:r>
          </a:p>
          <a:p>
            <a:pPr lvl="0"/>
            <a:r>
              <a:rPr lang="en-GB" dirty="0"/>
              <a:t>Pushing suppliers for greater cost-to-price transparency. </a:t>
            </a:r>
          </a:p>
          <a:p>
            <a:pPr lvl="0"/>
            <a:r>
              <a:rPr lang="en-GB" dirty="0"/>
              <a:t> Introducing price transparency into formerly opaque markets</a:t>
            </a:r>
          </a:p>
          <a:p>
            <a:pPr lvl="0"/>
            <a:r>
              <a:rPr lang="en-GB" dirty="0"/>
              <a:t>Standardizing parts to reduce switching costs and eliminate other barriers to entry in supplier-side market.</a:t>
            </a:r>
          </a:p>
          <a:p>
            <a:pPr lvl="0"/>
            <a:r>
              <a:rPr lang="en-GB" dirty="0"/>
              <a:t>Segmenting suppliers to isolate high-, medium and low-leverage suppliers for different types of treatment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71430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110</TotalTime>
  <Words>431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Bradley Hand ITC</vt:lpstr>
      <vt:lpstr>Calibri Light</vt:lpstr>
      <vt:lpstr>Metropolitan</vt:lpstr>
      <vt:lpstr>Porters Five Forces</vt:lpstr>
      <vt:lpstr>PowerPoint Presentation</vt:lpstr>
      <vt:lpstr>Internal Market Rivalry</vt:lpstr>
      <vt:lpstr>Bargaining Power of Suppliers</vt:lpstr>
      <vt:lpstr>Bargaining Power of Buyers</vt:lpstr>
      <vt:lpstr>Threat of Substitutes</vt:lpstr>
      <vt:lpstr>Threat of New Entrants</vt:lpstr>
      <vt:lpstr>Checklist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Procurement Templates</dc:creator>
  <cp:lastModifiedBy>Jo Diep</cp:lastModifiedBy>
  <cp:revision>19</cp:revision>
  <dcterms:created xsi:type="dcterms:W3CDTF">2017-04-18T12:19:17Z</dcterms:created>
  <dcterms:modified xsi:type="dcterms:W3CDTF">2020-02-25T16:45:51Z</dcterms:modified>
</cp:coreProperties>
</file>